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04" r:id="rId2"/>
    <p:sldId id="305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50" r:id="rId1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72" y="-8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1B584C-2474-4C6C-855D-8EE6874DCB0B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0677C-AE92-40B9-A985-3BC48CA7539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6C49B9C-DC82-46E5-9BCA-F22902F84F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62358" t="36250"/>
          <a:stretch/>
        </p:blipFill>
        <p:spPr>
          <a:xfrm>
            <a:off x="6859514" y="3518069"/>
            <a:ext cx="2275013" cy="162543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1E44B83-9C5A-4C72-BBE3-270E7654F4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302" y="126888"/>
            <a:ext cx="659877" cy="621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FA9F64D-DBF9-4197-928D-DCABE32AA3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57703" y="102393"/>
            <a:ext cx="936000" cy="702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330E87D-36C7-41EE-A3C2-CBA848092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FC77460-260D-4189-8C1C-9B36DDF8581A}"/>
              </a:ext>
            </a:extLst>
          </p:cNvPr>
          <p:cNvSpPr txBox="1"/>
          <p:nvPr/>
        </p:nvSpPr>
        <p:spPr>
          <a:xfrm>
            <a:off x="1234676" y="1011117"/>
            <a:ext cx="667464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Общественный контроль</a:t>
            </a:r>
          </a:p>
          <a:p>
            <a:pPr algn="ctr"/>
            <a:endParaRPr lang="ru-RU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Работа уполномоченных по охране труда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CCAF257-DDD4-451C-AF29-F2E21D7454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239" y="2987708"/>
            <a:ext cx="84963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Андина</a:t>
            </a: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Ирина Васильевна – начальник отдела –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главный технический инспектор труда</a:t>
            </a:r>
          </a:p>
        </p:txBody>
      </p:sp>
    </p:spTree>
    <p:extLst>
      <p:ext uri="{BB962C8B-B14F-4D97-AF65-F5344CB8AC3E}">
        <p14:creationId xmlns:p14="http://schemas.microsoft.com/office/powerpoint/2010/main" xmlns="" val="4175071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6C49B9C-DC82-46E5-9BCA-F22902F84F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62358" t="36250"/>
          <a:stretch/>
        </p:blipFill>
        <p:spPr>
          <a:xfrm>
            <a:off x="6859514" y="3518069"/>
            <a:ext cx="2275013" cy="162543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1E44B83-9C5A-4C72-BBE3-270E7654F4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302" y="126888"/>
            <a:ext cx="659877" cy="621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FA9F64D-DBF9-4197-928D-DCABE32AA3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57703" y="102393"/>
            <a:ext cx="936000" cy="702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330E87D-36C7-41EE-A3C2-CBA848092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E40EA0A-A817-42C5-A559-354184DF9521}"/>
              </a:ext>
            </a:extLst>
          </p:cNvPr>
          <p:cNvSpPr/>
          <p:nvPr/>
        </p:nvSpPr>
        <p:spPr>
          <a:xfrm>
            <a:off x="285720" y="1928808"/>
            <a:ext cx="5334405" cy="2957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i="1" dirty="0"/>
              <a:t>	«Профсоюзы имеют право на осуществление профсоюзного контроля за  соблюдением работодателями, должностными лицами законодательства о труде в том числе по вопросам трудового договора (контракта), рабочего времени и времени отдыха, оплаты труда, гарантий и компенсаций, льгот…»</a:t>
            </a:r>
          </a:p>
        </p:txBody>
      </p:sp>
      <p:pic>
        <p:nvPicPr>
          <p:cNvPr id="1026" name="Picture 2" descr="Книга &amp;amp;quot;Трудовой кодекс Российской Федерации. По состоянию на 25 сентября  2020 года&amp;amp;quot; - купить книгу ISBN 978-5-4374-1462-0 по выгодной цене в  интернет-магазине OZON">
            <a:extLst>
              <a:ext uri="{FF2B5EF4-FFF2-40B4-BE49-F238E27FC236}">
                <a16:creationId xmlns:a16="http://schemas.microsoft.com/office/drawing/2014/main" xmlns="" id="{2D467FD3-40AB-4EE2-936F-A53600041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9322" y="1785932"/>
            <a:ext cx="2703338" cy="313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9C9DB98C-675F-4128-BBB5-5DEDE0EAC7B9}"/>
              </a:ext>
            </a:extLst>
          </p:cNvPr>
          <p:cNvSpPr/>
          <p:nvPr/>
        </p:nvSpPr>
        <p:spPr>
          <a:xfrm>
            <a:off x="546565" y="250395"/>
            <a:ext cx="73957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3895" marR="38100" algn="ctr">
              <a:lnSpc>
                <a:spcPct val="100000"/>
              </a:lnSpc>
            </a:pPr>
            <a:r>
              <a:rPr lang="ru-RU" b="1" spc="-10" dirty="0">
                <a:cs typeface="Times New Roman"/>
              </a:rPr>
              <a:t>Статья </a:t>
            </a:r>
            <a:r>
              <a:rPr lang="ru-RU" b="1" dirty="0">
                <a:cs typeface="Times New Roman"/>
              </a:rPr>
              <a:t>370 ТК РФ</a:t>
            </a:r>
          </a:p>
          <a:p>
            <a:pPr marL="683895" marR="38100" algn="ctr">
              <a:lnSpc>
                <a:spcPct val="100000"/>
              </a:lnSpc>
            </a:pPr>
            <a:r>
              <a:rPr lang="ru-RU" b="1" spc="-5" dirty="0">
                <a:cs typeface="Times New Roman"/>
              </a:rPr>
              <a:t>Право </a:t>
            </a:r>
            <a:r>
              <a:rPr lang="ru-RU" b="1" dirty="0">
                <a:cs typeface="Times New Roman"/>
              </a:rPr>
              <a:t>профессиональных </a:t>
            </a:r>
            <a:r>
              <a:rPr lang="ru-RU" b="1" spc="-5" dirty="0">
                <a:cs typeface="Times New Roman"/>
              </a:rPr>
              <a:t>союзов </a:t>
            </a:r>
            <a:r>
              <a:rPr lang="ru-RU" b="1" dirty="0">
                <a:cs typeface="Times New Roman"/>
              </a:rPr>
              <a:t>на осуществление </a:t>
            </a:r>
            <a:r>
              <a:rPr lang="ru-RU" b="1" spc="-10" dirty="0">
                <a:cs typeface="Times New Roman"/>
              </a:rPr>
              <a:t>контроля </a:t>
            </a:r>
            <a:r>
              <a:rPr lang="ru-RU" b="1" spc="-5" dirty="0">
                <a:cs typeface="Times New Roman"/>
              </a:rPr>
              <a:t>за </a:t>
            </a:r>
            <a:r>
              <a:rPr lang="ru-RU" b="1" spc="-10" dirty="0">
                <a:cs typeface="Times New Roman"/>
              </a:rPr>
              <a:t>соблюдением </a:t>
            </a:r>
            <a:r>
              <a:rPr lang="ru-RU" b="1" spc="-5" dirty="0">
                <a:cs typeface="Times New Roman"/>
              </a:rPr>
              <a:t> </a:t>
            </a:r>
            <a:r>
              <a:rPr lang="ru-RU" b="1" spc="-20" dirty="0">
                <a:cs typeface="Times New Roman"/>
              </a:rPr>
              <a:t>трудового </a:t>
            </a:r>
            <a:r>
              <a:rPr lang="ru-RU" b="1" spc="-10" dirty="0">
                <a:cs typeface="Times New Roman"/>
              </a:rPr>
              <a:t>законодательства </a:t>
            </a:r>
            <a:r>
              <a:rPr lang="ru-RU" b="1" dirty="0">
                <a:cs typeface="Times New Roman"/>
              </a:rPr>
              <a:t>и иных </a:t>
            </a:r>
            <a:r>
              <a:rPr lang="ru-RU" b="1" spc="-5" dirty="0">
                <a:cs typeface="Times New Roman"/>
              </a:rPr>
              <a:t>нормативных правовых </a:t>
            </a:r>
            <a:r>
              <a:rPr lang="ru-RU" b="1" spc="-10" dirty="0">
                <a:cs typeface="Times New Roman"/>
              </a:rPr>
              <a:t>актов, </a:t>
            </a:r>
            <a:r>
              <a:rPr lang="ru-RU" b="1" spc="-5" dirty="0">
                <a:cs typeface="Times New Roman"/>
              </a:rPr>
              <a:t>содержащих нормы </a:t>
            </a:r>
            <a:r>
              <a:rPr lang="ru-RU" b="1" spc="-20" dirty="0">
                <a:cs typeface="Times New Roman"/>
              </a:rPr>
              <a:t>трудового </a:t>
            </a:r>
            <a:r>
              <a:rPr lang="ru-RU" b="1" spc="-335" dirty="0">
                <a:cs typeface="Times New Roman"/>
              </a:rPr>
              <a:t> </a:t>
            </a:r>
            <a:r>
              <a:rPr lang="ru-RU" b="1" spc="-5" dirty="0">
                <a:cs typeface="Times New Roman"/>
              </a:rPr>
              <a:t>права,</a:t>
            </a:r>
            <a:r>
              <a:rPr lang="ru-RU" b="1" spc="-20" dirty="0">
                <a:cs typeface="Times New Roman"/>
              </a:rPr>
              <a:t> </a:t>
            </a:r>
            <a:r>
              <a:rPr lang="ru-RU" b="1" spc="-5" dirty="0">
                <a:cs typeface="Times New Roman"/>
              </a:rPr>
              <a:t>выполнением</a:t>
            </a:r>
            <a:r>
              <a:rPr lang="ru-RU" b="1" spc="-30" dirty="0">
                <a:cs typeface="Times New Roman"/>
              </a:rPr>
              <a:t> </a:t>
            </a:r>
            <a:r>
              <a:rPr lang="ru-RU" b="1" spc="-5" dirty="0">
                <a:cs typeface="Times New Roman"/>
              </a:rPr>
              <a:t>условий</a:t>
            </a:r>
            <a:r>
              <a:rPr lang="ru-RU" b="1" spc="5" dirty="0">
                <a:cs typeface="Times New Roman"/>
              </a:rPr>
              <a:t> </a:t>
            </a:r>
            <a:r>
              <a:rPr lang="ru-RU" b="1" spc="-10" dirty="0">
                <a:cs typeface="Times New Roman"/>
              </a:rPr>
              <a:t>коллективных</a:t>
            </a:r>
            <a:r>
              <a:rPr lang="ru-RU" b="1" spc="-25" dirty="0">
                <a:cs typeface="Times New Roman"/>
              </a:rPr>
              <a:t> </a:t>
            </a:r>
            <a:r>
              <a:rPr lang="ru-RU" b="1" spc="-5" dirty="0">
                <a:cs typeface="Times New Roman"/>
              </a:rPr>
              <a:t>договоров,</a:t>
            </a:r>
            <a:r>
              <a:rPr lang="ru-RU" b="1" spc="-45" dirty="0">
                <a:cs typeface="Times New Roman"/>
              </a:rPr>
              <a:t> </a:t>
            </a:r>
            <a:r>
              <a:rPr lang="ru-RU" b="1" spc="-10" dirty="0">
                <a:cs typeface="Times New Roman"/>
              </a:rPr>
              <a:t>соглашений</a:t>
            </a:r>
            <a:endParaRPr lang="ru-RU" b="1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4176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4997D43-3A7E-471C-8299-E92CDE7B5A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4" y="150072"/>
            <a:ext cx="659877" cy="621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6A77BDD-69FE-4525-8929-3ACED5AA7F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161F6BD-0198-4BD7-A4F4-F18A170737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2358" t="36250"/>
          <a:stretch/>
        </p:blipFill>
        <p:spPr>
          <a:xfrm>
            <a:off x="7155702" y="3722914"/>
            <a:ext cx="1988299" cy="1420586"/>
          </a:xfrm>
          <a:prstGeom prst="rect">
            <a:avLst/>
          </a:prstGeom>
        </p:spPr>
      </p:pic>
      <p:sp>
        <p:nvSpPr>
          <p:cNvPr id="2" name="AutoShape 4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05D3D1D0-844C-4B23-9AE2-B76F99FD2A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574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19823F0F-274D-474A-9428-77E7FFE62B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789A618D-44F7-42E9-983D-E9C4C3B635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26860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Picture 2" descr="Безопасность деятельности в условиях производства. Безопасность и охрана  труда - online presentation">
            <a:extLst>
              <a:ext uri="{FF2B5EF4-FFF2-40B4-BE49-F238E27FC236}">
                <a16:creationId xmlns:a16="http://schemas.microsoft.com/office/drawing/2014/main" xmlns="" id="{00EA4743-2759-4B60-8ABE-0F26CC292D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4206"/>
          <a:stretch/>
        </p:blipFill>
        <p:spPr bwMode="auto">
          <a:xfrm>
            <a:off x="553782" y="709824"/>
            <a:ext cx="8113969" cy="235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Перечень лиц, в отношении которых устанавливается административный надзор,  может быть расширен">
            <a:extLst>
              <a:ext uri="{FF2B5EF4-FFF2-40B4-BE49-F238E27FC236}">
                <a16:creationId xmlns:a16="http://schemas.microsoft.com/office/drawing/2014/main" xmlns="" id="{4282C1D1-039A-43E2-9B3B-402289738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00936" y="2495867"/>
            <a:ext cx="2952328" cy="221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Перечень лиц, в отношении которых устанавливается административный надзор,  может быть расширен">
            <a:extLst>
              <a:ext uri="{FF2B5EF4-FFF2-40B4-BE49-F238E27FC236}">
                <a16:creationId xmlns:a16="http://schemas.microsoft.com/office/drawing/2014/main" xmlns="" id="{FD3EE30E-1D43-4715-8543-B5F2B36AD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95536" y="2553017"/>
            <a:ext cx="2952328" cy="221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Номер слайда 3">
            <a:extLst>
              <a:ext uri="{FF2B5EF4-FFF2-40B4-BE49-F238E27FC236}">
                <a16:creationId xmlns:a16="http://schemas.microsoft.com/office/drawing/2014/main" xmlns="" id="{2CE82501-B269-4035-BCFC-8A42E4F7F20C}"/>
              </a:ext>
            </a:extLst>
          </p:cNvPr>
          <p:cNvSpPr txBox="1">
            <a:spLocks/>
          </p:cNvSpPr>
          <p:nvPr/>
        </p:nvSpPr>
        <p:spPr>
          <a:xfrm>
            <a:off x="6610350" y="48815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2570F2-E200-4629-A09A-B32E2C0D788B}" type="slidenum">
              <a:rPr lang="uk-UA" smtClean="0"/>
              <a:pPr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952045614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6C49B9C-DC82-46E5-9BCA-F22902F84F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62358" t="36250"/>
          <a:stretch/>
        </p:blipFill>
        <p:spPr>
          <a:xfrm>
            <a:off x="6859514" y="3518069"/>
            <a:ext cx="2275013" cy="162543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1E44B83-9C5A-4C72-BBE3-270E7654F4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302" y="126888"/>
            <a:ext cx="659877" cy="621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FA9F64D-DBF9-4197-928D-DCABE32AA3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57703" y="102393"/>
            <a:ext cx="936000" cy="702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330E87D-36C7-41EE-A3C2-CBA848092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06B8146-BC3A-48CB-9E4F-A34E3E2162CE}"/>
              </a:ext>
            </a:extLst>
          </p:cNvPr>
          <p:cNvSpPr/>
          <p:nvPr/>
        </p:nvSpPr>
        <p:spPr>
          <a:xfrm>
            <a:off x="1122171" y="192687"/>
            <a:ext cx="662353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630" marR="347345" indent="403225" algn="ctr">
              <a:spcBef>
                <a:spcPts val="10"/>
              </a:spcBef>
              <a:spcAft>
                <a:spcPts val="0"/>
              </a:spcAft>
            </a:pPr>
            <a:r>
              <a:rPr lang="ru-RU" sz="2000" b="1" dirty="0"/>
              <a:t>Постановлением Исполнительного комитета ФНПР от 18 октября 2006 г. N 4-3 </a:t>
            </a:r>
          </a:p>
          <a:p>
            <a:pPr marL="341630" marR="347345" indent="403225" algn="ctr">
              <a:spcBef>
                <a:spcPts val="10"/>
              </a:spcBef>
              <a:spcAft>
                <a:spcPts val="0"/>
              </a:spcAft>
            </a:pPr>
            <a:r>
              <a:rPr lang="ru-RU" sz="2000" b="1" dirty="0"/>
              <a:t>Типовое положение об уполномоченном (доверенном) лице по охране труда профессионального союза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xmlns="" id="{C2DBBB38-76F0-429A-8737-86272A37C372}"/>
              </a:ext>
            </a:extLst>
          </p:cNvPr>
          <p:cNvSpPr txBox="1">
            <a:spLocks/>
          </p:cNvSpPr>
          <p:nvPr/>
        </p:nvSpPr>
        <p:spPr>
          <a:xfrm>
            <a:off x="915525" y="1504497"/>
            <a:ext cx="303952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006FC0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37795" marR="128905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kern="0" dirty="0">
                <a:latin typeface="+mn-lt"/>
              </a:rPr>
              <a:t>Задачи уполномоченного по охране труда:</a:t>
            </a:r>
            <a:endParaRPr kumimoji="0" lang="ru-RU" sz="1800" b="1" i="0" u="none" strike="noStrike" kern="0" cap="none" spc="-10" normalizeH="0" baseline="0" noProof="0" dirty="0">
              <a:ln>
                <a:noFill/>
              </a:ln>
              <a:solidFill>
                <a:srgbClr val="006FC0"/>
              </a:solidFill>
              <a:effectLst/>
              <a:uLnTx/>
              <a:uFillTx/>
              <a:latin typeface="+mn-lt"/>
              <a:ea typeface="+mj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7F61BDE-37A5-4905-91E4-6D904E115670}"/>
              </a:ext>
            </a:extLst>
          </p:cNvPr>
          <p:cNvSpPr txBox="1"/>
          <p:nvPr/>
        </p:nvSpPr>
        <p:spPr>
          <a:xfrm>
            <a:off x="175214" y="1929614"/>
            <a:ext cx="452014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/>
              <a:t>Содействие созданию в организации здоровых и безопасных условий труда;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/>
              <a:t>Осуществление в организации контроля в форме обследования и наблюдения за состоянием условий и охраны труда на рабочих местах;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/>
              <a:t>Подготовка предложений  работодателю по улучшению условий труда;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/>
              <a:t>Представление интересов работников при рассмотрении трудовых споров;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/>
              <a:t>Информирование и консультирование работников по вопросам их прав и гарантий на безопасный и здоровый труд.</a:t>
            </a:r>
          </a:p>
        </p:txBody>
      </p:sp>
      <p:pic>
        <p:nvPicPr>
          <p:cNvPr id="11266" name="Picture 2" descr="Документы по охране труда">
            <a:extLst>
              <a:ext uri="{FF2B5EF4-FFF2-40B4-BE49-F238E27FC236}">
                <a16:creationId xmlns:a16="http://schemas.microsoft.com/office/drawing/2014/main" xmlns="" id="{0A1063D8-D9DA-4FCF-9823-28DBBD1A1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2913" y="2042816"/>
            <a:ext cx="4450790" cy="2622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68979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4997D43-3A7E-471C-8299-E92CDE7B5A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4" y="150072"/>
            <a:ext cx="659877" cy="621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6A77BDD-69FE-4525-8929-3ACED5AA7F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161F6BD-0198-4BD7-A4F4-F18A170737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2358" t="36250"/>
          <a:stretch/>
        </p:blipFill>
        <p:spPr>
          <a:xfrm>
            <a:off x="7155702" y="3722914"/>
            <a:ext cx="1988299" cy="1420586"/>
          </a:xfrm>
          <a:prstGeom prst="rect">
            <a:avLst/>
          </a:prstGeom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6808881-F9BF-4CD8-B5DB-4E344E74E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2" name="AutoShape 4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05D3D1D0-844C-4B23-9AE2-B76F99FD2A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574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19823F0F-274D-474A-9428-77E7FFE62B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789A618D-44F7-42E9-983D-E9C4C3B635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26860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BA10D2F-1D65-4194-84C2-854428BEB40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62358" t="36250"/>
          <a:stretch/>
        </p:blipFill>
        <p:spPr>
          <a:xfrm>
            <a:off x="6868988" y="3518065"/>
            <a:ext cx="2275013" cy="1625435"/>
          </a:xfrm>
          <a:prstGeom prst="rect">
            <a:avLst/>
          </a:prstGeom>
        </p:spPr>
      </p:pic>
      <p:sp>
        <p:nvSpPr>
          <p:cNvPr id="11" name="Номер слайда 2">
            <a:extLst>
              <a:ext uri="{FF2B5EF4-FFF2-40B4-BE49-F238E27FC236}">
                <a16:creationId xmlns:a16="http://schemas.microsoft.com/office/drawing/2014/main" xmlns="" id="{88345C57-C47D-4E9E-8032-417E6A7DBEC2}"/>
              </a:ext>
            </a:extLst>
          </p:cNvPr>
          <p:cNvSpPr txBox="1">
            <a:spLocks/>
          </p:cNvSpPr>
          <p:nvPr/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BA3E0F9-9AB8-42A6-A81D-26E92BF03D04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12" name="Picture 4" descr="http://northcentralnews.net/wp-content/uploads/2013/07/volunteer.jpg">
            <a:extLst>
              <a:ext uri="{FF2B5EF4-FFF2-40B4-BE49-F238E27FC236}">
                <a16:creationId xmlns:a16="http://schemas.microsoft.com/office/drawing/2014/main" xmlns="" id="{5025620A-FC4B-4706-800B-849CC74DF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754" y="852072"/>
            <a:ext cx="8751819" cy="39399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3">
            <a:extLst>
              <a:ext uri="{FF2B5EF4-FFF2-40B4-BE49-F238E27FC236}">
                <a16:creationId xmlns:a16="http://schemas.microsoft.com/office/drawing/2014/main" xmlns="" id="{7746CF5A-06C0-4791-8FEF-E2BF671C5CC6}"/>
              </a:ext>
            </a:extLst>
          </p:cNvPr>
          <p:cNvSpPr txBox="1">
            <a:spLocks noChangeArrowheads="1"/>
          </p:cNvSpPr>
          <p:nvPr/>
        </p:nvSpPr>
        <p:spPr>
          <a:xfrm>
            <a:off x="547693" y="1473072"/>
            <a:ext cx="8151671" cy="174227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	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Уполномоченные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избираются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открытым голосованием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на общем профсоюзном собрании (конференции) работников организации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на срок полномочий выборного органа первичной профсоюзной 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xmlns="" val="730322732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752EB603-D585-442B-AD62-BFC3F904FBF5}"/>
              </a:ext>
            </a:extLst>
          </p:cNvPr>
          <p:cNvSpPr/>
          <p:nvPr/>
        </p:nvSpPr>
        <p:spPr>
          <a:xfrm>
            <a:off x="375139" y="2927481"/>
            <a:ext cx="4196862" cy="8528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8004BE36-68C1-4B39-BA4A-C88E9C7373C9}"/>
              </a:ext>
            </a:extLst>
          </p:cNvPr>
          <p:cNvSpPr/>
          <p:nvPr/>
        </p:nvSpPr>
        <p:spPr>
          <a:xfrm>
            <a:off x="375138" y="1918856"/>
            <a:ext cx="4196862" cy="8528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6C49B9C-DC82-46E5-9BCA-F22902F84F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62358" t="36250"/>
          <a:stretch/>
        </p:blipFill>
        <p:spPr>
          <a:xfrm>
            <a:off x="6859514" y="3518069"/>
            <a:ext cx="2275013" cy="162543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1E44B83-9C5A-4C72-BBE3-270E7654F4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302" y="126888"/>
            <a:ext cx="659877" cy="621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FA9F64D-DBF9-4197-928D-DCABE32AA3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57703" y="102393"/>
            <a:ext cx="936000" cy="702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330E87D-36C7-41EE-A3C2-CBA848092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xmlns="" id="{262C56B3-362E-450D-98E6-18B3C2DB0B4E}"/>
              </a:ext>
            </a:extLst>
          </p:cNvPr>
          <p:cNvSpPr txBox="1">
            <a:spLocks/>
          </p:cNvSpPr>
          <p:nvPr/>
        </p:nvSpPr>
        <p:spPr>
          <a:xfrm>
            <a:off x="1808620" y="224633"/>
            <a:ext cx="5987226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006FC0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37795" marR="128905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kern="0" dirty="0">
                <a:latin typeface="+mn-lt"/>
              </a:rPr>
              <a:t>Основные н</a:t>
            </a:r>
            <a:r>
              <a:rPr kumimoji="0" lang="ru-RU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+mn-lt"/>
                <a:ea typeface="+mj-ea"/>
              </a:rPr>
              <a:t>аправления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+mn-lt"/>
                <a:ea typeface="+mj-ea"/>
              </a:rPr>
              <a:t> работы уполномоченных по охране труда</a:t>
            </a:r>
            <a:endParaRPr kumimoji="0" lang="ru-RU" sz="2400" b="1" i="0" u="none" strike="noStrike" kern="0" cap="none" spc="-10" normalizeH="0" baseline="0" noProof="0" dirty="0">
              <a:ln>
                <a:noFill/>
              </a:ln>
              <a:solidFill>
                <a:srgbClr val="006FC0"/>
              </a:solidFill>
              <a:effectLst/>
              <a:uLnTx/>
              <a:uFillTx/>
              <a:latin typeface="+mn-lt"/>
              <a:ea typeface="+mj-ea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8FA6F95-D455-48CD-BB40-E5F9B922D5DB}"/>
              </a:ext>
            </a:extLst>
          </p:cNvPr>
          <p:cNvSpPr/>
          <p:nvPr/>
        </p:nvSpPr>
        <p:spPr>
          <a:xfrm>
            <a:off x="514153" y="3007659"/>
            <a:ext cx="40578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Контроль за обеспечением безопасных и здоровых условий труда на</a:t>
            </a:r>
            <a:r>
              <a:rPr lang="ru-RU" b="1" spc="-335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производстве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280E246-65E8-4238-9E4E-F053DA809875}"/>
              </a:ext>
            </a:extLst>
          </p:cNvPr>
          <p:cNvSpPr/>
          <p:nvPr/>
        </p:nvSpPr>
        <p:spPr>
          <a:xfrm>
            <a:off x="454514" y="210588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Участие</a:t>
            </a:r>
            <a:r>
              <a:rPr lang="ru-RU" b="1" spc="-15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b="1" spc="-15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разработке</a:t>
            </a:r>
            <a:r>
              <a:rPr lang="ru-RU" b="1" spc="-1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коллективного</a:t>
            </a:r>
            <a:r>
              <a:rPr lang="ru-RU" b="1" spc="-5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договора</a:t>
            </a:r>
            <a:r>
              <a:rPr lang="ru-RU" b="1" spc="-25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b="1" spc="-1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контроль</a:t>
            </a:r>
            <a:r>
              <a:rPr lang="ru-RU" b="1" spc="-15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его</a:t>
            </a:r>
            <a:r>
              <a:rPr lang="ru-RU" b="1" spc="-5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выполнения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C7CE89D-E69C-456F-B653-FB37F894FB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1395169"/>
            <a:ext cx="4369722" cy="327729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8710FF8-EBA3-4C79-9A0E-047456A6DE0B}"/>
              </a:ext>
            </a:extLst>
          </p:cNvPr>
          <p:cNvSpPr txBox="1"/>
          <p:nvPr/>
        </p:nvSpPr>
        <p:spPr>
          <a:xfrm rot="21320947">
            <a:off x="5711250" y="1807289"/>
            <a:ext cx="22965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Уполномоченный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охране труда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EC014D63-27F1-412F-88E2-CAF45F796E42}"/>
              </a:ext>
            </a:extLst>
          </p:cNvPr>
          <p:cNvSpPr/>
          <p:nvPr/>
        </p:nvSpPr>
        <p:spPr>
          <a:xfrm>
            <a:off x="386223" y="916187"/>
            <a:ext cx="4196862" cy="8528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E9008FA0-2618-44F2-876E-E812AD34210D}"/>
              </a:ext>
            </a:extLst>
          </p:cNvPr>
          <p:cNvSpPr/>
          <p:nvPr/>
        </p:nvSpPr>
        <p:spPr>
          <a:xfrm>
            <a:off x="420369" y="996365"/>
            <a:ext cx="41064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Участие в расследовании несчастных случаев, проф. заболеваний, микротравм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C75A7256-601B-499A-A7F4-3C22B811C4D5}"/>
              </a:ext>
            </a:extLst>
          </p:cNvPr>
          <p:cNvSpPr/>
          <p:nvPr/>
        </p:nvSpPr>
        <p:spPr>
          <a:xfrm>
            <a:off x="375138" y="3969422"/>
            <a:ext cx="4196862" cy="8528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21AC95AF-04FC-463F-806A-306FEDE6C9A1}"/>
              </a:ext>
            </a:extLst>
          </p:cNvPr>
          <p:cNvSpPr/>
          <p:nvPr/>
        </p:nvSpPr>
        <p:spPr>
          <a:xfrm>
            <a:off x="256053" y="4049600"/>
            <a:ext cx="42933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Оказание помощи и разъяснение  работникам их законных прав на здоровые и безопасные условия труда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703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6C49B9C-DC82-46E5-9BCA-F22902F84F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62358" t="36250"/>
          <a:stretch/>
        </p:blipFill>
        <p:spPr>
          <a:xfrm>
            <a:off x="6859514" y="3518069"/>
            <a:ext cx="2275013" cy="162543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1E44B83-9C5A-4C72-BBE3-270E7654F4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302" y="126888"/>
            <a:ext cx="659877" cy="621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FA9F64D-DBF9-4197-928D-DCABE32AA3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57703" y="102393"/>
            <a:ext cx="936000" cy="702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330E87D-36C7-41EE-A3C2-CBA848092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xmlns="" id="{362BCFA6-65DF-4E18-8E10-2FCF02DA54EE}"/>
              </a:ext>
            </a:extLst>
          </p:cNvPr>
          <p:cNvSpPr txBox="1">
            <a:spLocks/>
          </p:cNvSpPr>
          <p:nvPr/>
        </p:nvSpPr>
        <p:spPr>
          <a:xfrm>
            <a:off x="1808620" y="495413"/>
            <a:ext cx="5987226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006FC0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37795" marR="128905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kern="0" dirty="0">
                <a:latin typeface="+mn-lt"/>
              </a:rPr>
              <a:t>Организация и проведение проверок состояния охраны труда</a:t>
            </a:r>
            <a:endParaRPr kumimoji="0" lang="ru-RU" sz="2400" b="1" i="0" u="none" strike="noStrike" kern="0" cap="none" spc="-10" normalizeH="0" baseline="0" noProof="0" dirty="0">
              <a:ln>
                <a:noFill/>
              </a:ln>
              <a:solidFill>
                <a:srgbClr val="006FC0"/>
              </a:solidFill>
              <a:effectLst/>
              <a:uLnTx/>
              <a:uFillTx/>
              <a:latin typeface="+mn-lt"/>
              <a:ea typeface="+mj-ea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xmlns="" id="{ADAD3840-601B-4728-BDC7-C6C3C34DEA0F}"/>
              </a:ext>
            </a:extLst>
          </p:cNvPr>
          <p:cNvSpPr txBox="1">
            <a:spLocks/>
          </p:cNvSpPr>
          <p:nvPr/>
        </p:nvSpPr>
        <p:spPr>
          <a:xfrm>
            <a:off x="4802234" y="1371328"/>
            <a:ext cx="197793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006FC0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37795" marR="128905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kern="0" dirty="0">
                <a:latin typeface="+mn-lt"/>
              </a:rPr>
              <a:t>ЦЕЛИ:</a:t>
            </a:r>
            <a:endParaRPr kumimoji="0" lang="ru-RU" sz="2400" b="1" i="0" u="none" strike="noStrike" kern="0" cap="none" spc="-10" normalizeH="0" baseline="0" noProof="0" dirty="0">
              <a:ln>
                <a:noFill/>
              </a:ln>
              <a:solidFill>
                <a:srgbClr val="006FC0"/>
              </a:solidFill>
              <a:effectLst/>
              <a:uLnTx/>
              <a:uFillTx/>
              <a:latin typeface="+mn-lt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C5D54EB-D919-4490-9648-A01B28BAC7D0}"/>
              </a:ext>
            </a:extLst>
          </p:cNvPr>
          <p:cNvSpPr txBox="1"/>
          <p:nvPr/>
        </p:nvSpPr>
        <p:spPr>
          <a:xfrm>
            <a:off x="3227116" y="1995925"/>
            <a:ext cx="54031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–	повышение эффективности работ по созданию на производстве здоровых и безопасных условий труда;</a:t>
            </a:r>
          </a:p>
          <a:p>
            <a:endParaRPr lang="ru-RU" b="1" dirty="0"/>
          </a:p>
          <a:p>
            <a:r>
              <a:rPr lang="ru-RU" b="1" dirty="0"/>
              <a:t>–	профилактика производственного травматизма и профессиональной заболеваемости за счет своевременного выявления и принятия мер по устранению опасных и вредных производственных факторов на рабочих местах.</a:t>
            </a:r>
          </a:p>
          <a:p>
            <a:endParaRPr lang="ru-RU" b="1" dirty="0"/>
          </a:p>
        </p:txBody>
      </p:sp>
      <p:pic>
        <p:nvPicPr>
          <p:cNvPr id="2050" name="Picture 2" descr="Проверка магазина Роспотребнадзором - особенности и этапы проведения">
            <a:extLst>
              <a:ext uri="{FF2B5EF4-FFF2-40B4-BE49-F238E27FC236}">
                <a16:creationId xmlns:a16="http://schemas.microsoft.com/office/drawing/2014/main" xmlns="" id="{D398F882-6B1B-4B01-973A-F28938E55B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E8EDFF"/>
              </a:clrFrom>
              <a:clrTo>
                <a:srgbClr val="E8E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517" t="1670"/>
          <a:stretch/>
        </p:blipFill>
        <p:spPr bwMode="auto">
          <a:xfrm>
            <a:off x="118394" y="2453767"/>
            <a:ext cx="3833614" cy="256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08923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6C49B9C-DC82-46E5-9BCA-F22902F84F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62358" t="36250"/>
          <a:stretch/>
        </p:blipFill>
        <p:spPr>
          <a:xfrm>
            <a:off x="6859514" y="3518069"/>
            <a:ext cx="2275013" cy="162543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1E44B83-9C5A-4C72-BBE3-270E7654F4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302" y="126888"/>
            <a:ext cx="659877" cy="621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FA9F64D-DBF9-4197-928D-DCABE32AA3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57703" y="102393"/>
            <a:ext cx="936000" cy="702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330E87D-36C7-41EE-A3C2-CBA848092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5EE18C0-A362-4157-AE55-4993B642B5E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308" t="15014" r="30384" b="8404"/>
          <a:stretch/>
        </p:blipFill>
        <p:spPr>
          <a:xfrm>
            <a:off x="1582421" y="102393"/>
            <a:ext cx="5703041" cy="493871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284161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6C49B9C-DC82-46E5-9BCA-F22902F84F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62358" t="36250"/>
          <a:stretch/>
        </p:blipFill>
        <p:spPr>
          <a:xfrm>
            <a:off x="6859514" y="3518069"/>
            <a:ext cx="2275013" cy="162543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1E44B83-9C5A-4C72-BBE3-270E7654F4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302" y="126888"/>
            <a:ext cx="659877" cy="621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FA9F64D-DBF9-4197-928D-DCABE32AA3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57703" y="102393"/>
            <a:ext cx="936000" cy="702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330E87D-36C7-41EE-A3C2-CBA848092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3231E1E-89F2-4522-B0B9-FC19B975E1D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308" t="22536" r="51667" b="7949"/>
          <a:stretch/>
        </p:blipFill>
        <p:spPr>
          <a:xfrm>
            <a:off x="1818397" y="126888"/>
            <a:ext cx="5231089" cy="494467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809844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4997D43-3A7E-471C-8299-E92CDE7B5A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4" y="150072"/>
            <a:ext cx="659877" cy="621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6A77BDD-69FE-4525-8929-3ACED5AA7F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161F6BD-0198-4BD7-A4F4-F18A170737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2358" t="36250"/>
          <a:stretch/>
        </p:blipFill>
        <p:spPr>
          <a:xfrm>
            <a:off x="7155702" y="3722914"/>
            <a:ext cx="1988299" cy="1420586"/>
          </a:xfrm>
          <a:prstGeom prst="rect">
            <a:avLst/>
          </a:prstGeom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6808881-F9BF-4CD8-B5DB-4E344E74E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2" name="AutoShape 4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05D3D1D0-844C-4B23-9AE2-B76F99FD2A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574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19823F0F-274D-474A-9428-77E7FFE62B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789A618D-44F7-42E9-983D-E9C4C3B635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26860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5B364A3-704E-4CFA-B37B-D5316A167D6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62358" t="36250"/>
          <a:stretch/>
        </p:blipFill>
        <p:spPr>
          <a:xfrm>
            <a:off x="6868988" y="3518065"/>
            <a:ext cx="2275013" cy="1625435"/>
          </a:xfrm>
          <a:prstGeom prst="rect">
            <a:avLst/>
          </a:prstGeom>
        </p:spPr>
      </p:pic>
      <p:sp>
        <p:nvSpPr>
          <p:cNvPr id="11" name="Номер слайда 2">
            <a:extLst>
              <a:ext uri="{FF2B5EF4-FFF2-40B4-BE49-F238E27FC236}">
                <a16:creationId xmlns:a16="http://schemas.microsoft.com/office/drawing/2014/main" xmlns="" id="{47A8C2B5-AE77-4F02-9EAC-E3F434A99457}"/>
              </a:ext>
            </a:extLst>
          </p:cNvPr>
          <p:cNvSpPr txBox="1">
            <a:spLocks/>
          </p:cNvSpPr>
          <p:nvPr/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BA3E0F9-9AB8-42A6-A81D-26E92BF03D04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ACD9FD83-EA6B-48ED-AEDD-66896E8D1B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4" y="150072"/>
            <a:ext cx="659877" cy="621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28F2996E-06EE-4205-9E0D-80DC0BBB0C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sp>
        <p:nvSpPr>
          <p:cNvPr id="14" name="Rectangle 3">
            <a:extLst>
              <a:ext uri="{FF2B5EF4-FFF2-40B4-BE49-F238E27FC236}">
                <a16:creationId xmlns:a16="http://schemas.microsoft.com/office/drawing/2014/main" xmlns="" id="{D181944A-889F-490B-A69F-47B70C542166}"/>
              </a:ext>
            </a:extLst>
          </p:cNvPr>
          <p:cNvSpPr txBox="1">
            <a:spLocks noChangeArrowheads="1"/>
          </p:cNvSpPr>
          <p:nvPr/>
        </p:nvSpPr>
        <p:spPr>
          <a:xfrm>
            <a:off x="1262049" y="574301"/>
            <a:ext cx="7534303" cy="236372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	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Уполномоченные по охране труда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периодически отчитываются о своей работе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на общем профсоюзном собрании или на заседании выборного органа первичной профсоюзной организации. Уполномоченные представляют отчет о своей работе (два раза в год) в выборный орган первичной профсоюзной организации (Форма 1-У).</a:t>
            </a:r>
          </a:p>
        </p:txBody>
      </p:sp>
      <p:pic>
        <p:nvPicPr>
          <p:cNvPr id="15" name="Picture 2" descr="http://golos-mitino.ru/wp-content/uploads/2017/05/otchetyi.png">
            <a:extLst>
              <a:ext uri="{FF2B5EF4-FFF2-40B4-BE49-F238E27FC236}">
                <a16:creationId xmlns:a16="http://schemas.microsoft.com/office/drawing/2014/main" xmlns="" id="{4F74ED22-B16B-4386-8650-7C7798F4A1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DADADA"/>
              </a:clrFrom>
              <a:clrTo>
                <a:srgbClr val="DADAD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210"/>
          <a:stretch/>
        </p:blipFill>
        <p:spPr bwMode="auto">
          <a:xfrm>
            <a:off x="174887" y="3143254"/>
            <a:ext cx="3198176" cy="1897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65058058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6EE0EEE1-C640-4356-86B5-5A9E58435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5122" name="Picture 2" descr="Минтруд разрабатывает новое положение о комитете (комиссии) по охране труда">
            <a:extLst>
              <a:ext uri="{FF2B5EF4-FFF2-40B4-BE49-F238E27FC236}">
                <a16:creationId xmlns:a16="http://schemas.microsoft.com/office/drawing/2014/main" xmlns="" id="{932822DA-B4A4-42BB-94D4-745E1EBEF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755" y="2210336"/>
            <a:ext cx="2785583" cy="1794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6FDE20C-3761-4E05-9E12-48DDAF30A0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4" y="150072"/>
            <a:ext cx="659877" cy="621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AC63F3A-00F0-4C8A-B35D-DD55BC0131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pic>
        <p:nvPicPr>
          <p:cNvPr id="5126" name="Picture 6" descr="Управление охраной труда в менеджменте учреждения презентация, доклад">
            <a:extLst>
              <a:ext uri="{FF2B5EF4-FFF2-40B4-BE49-F238E27FC236}">
                <a16:creationId xmlns:a16="http://schemas.microsoft.com/office/drawing/2014/main" xmlns="" id="{218A6478-A191-47E9-8D1F-011F06D54B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7195" r="-1750" b="29169"/>
          <a:stretch/>
        </p:blipFill>
        <p:spPr bwMode="auto">
          <a:xfrm>
            <a:off x="2794421" y="2210337"/>
            <a:ext cx="6931471" cy="1870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4E40D0FE-4DD0-4F86-A4F9-B431DBC2F6E4}"/>
              </a:ext>
            </a:extLst>
          </p:cNvPr>
          <p:cNvSpPr/>
          <p:nvPr/>
        </p:nvSpPr>
        <p:spPr>
          <a:xfrm>
            <a:off x="877632" y="921749"/>
            <a:ext cx="75658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</a:rPr>
              <a:t>ПРИКАЗ</a:t>
            </a:r>
          </a:p>
          <a:p>
            <a:pPr algn="ctr"/>
            <a:r>
              <a:rPr lang="ru-RU" b="1" dirty="0">
                <a:latin typeface="Arial" panose="020B0604020202020204" pitchFamily="34" charset="0"/>
              </a:rPr>
              <a:t> Минтруда России от 22.09.2021 N 650н "Об утверждении примерного положения о комитете (комиссии) по охране труда"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1142040-7D91-48A8-BEBC-0C361AEACE6C}"/>
              </a:ext>
            </a:extLst>
          </p:cNvPr>
          <p:cNvSpPr/>
          <p:nvPr/>
        </p:nvSpPr>
        <p:spPr>
          <a:xfrm>
            <a:off x="4307214" y="3358661"/>
            <a:ext cx="3594140" cy="2738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5757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</a:t>
            </a:r>
          </a:p>
        </p:txBody>
      </p:sp>
    </p:spTree>
    <p:extLst>
      <p:ext uri="{BB962C8B-B14F-4D97-AF65-F5344CB8AC3E}">
        <p14:creationId xmlns:p14="http://schemas.microsoft.com/office/powerpoint/2010/main" xmlns="" val="1029281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4997D43-3A7E-471C-8299-E92CDE7B5A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4" y="150072"/>
            <a:ext cx="659877" cy="621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6A77BDD-69FE-4525-8929-3ACED5AA7F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49850" y="150072"/>
            <a:ext cx="936000" cy="702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161F6BD-0198-4BD7-A4F4-F18A170737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2358" t="36250"/>
          <a:stretch/>
        </p:blipFill>
        <p:spPr>
          <a:xfrm>
            <a:off x="7155702" y="3722914"/>
            <a:ext cx="1988299" cy="1420586"/>
          </a:xfrm>
          <a:prstGeom prst="rect">
            <a:avLst/>
          </a:prstGeom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6808881-F9BF-4CD8-B5DB-4E344E74E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2" name="AutoShape 4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05D3D1D0-844C-4B23-9AE2-B76F99FD2A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574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19823F0F-274D-474A-9428-77E7FFE62B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789A618D-44F7-42E9-983D-E9C4C3B635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26860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B8D78857-7450-4170-8B46-BCCFADD07B48}"/>
              </a:ext>
            </a:extLst>
          </p:cNvPr>
          <p:cNvSpPr/>
          <p:nvPr/>
        </p:nvSpPr>
        <p:spPr>
          <a:xfrm>
            <a:off x="1314805" y="357146"/>
            <a:ext cx="655320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342900" algn="l"/>
                <a:tab pos="630555" algn="l"/>
              </a:tabLst>
            </a:pPr>
            <a:r>
              <a:rPr lang="ru-RU" sz="22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Цели и задачи трехступенчатого контроля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08DE8FC4-2321-43AD-A008-375952F9DAAE}"/>
              </a:ext>
            </a:extLst>
          </p:cNvPr>
          <p:cNvSpPr/>
          <p:nvPr/>
        </p:nvSpPr>
        <p:spPr>
          <a:xfrm>
            <a:off x="226094" y="2138089"/>
            <a:ext cx="669637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/>
              <a:t>Задачи трехступенчатого контроля за охраной труда:</a:t>
            </a:r>
          </a:p>
          <a:p>
            <a:pPr fontAlgn="base"/>
            <a:endParaRPr lang="ru-RU" sz="2000" b="1" dirty="0"/>
          </a:p>
          <a:p>
            <a:pPr fontAlgn="base">
              <a:buFont typeface="+mj-lt"/>
              <a:buAutoNum type="arabicPeriod"/>
            </a:pPr>
            <a:r>
              <a:rPr lang="ru-RU" sz="2000" b="1" dirty="0"/>
              <a:t>Контроль проведения целого комплекса установленных и специально разработанных мероприятий по охране труда;</a:t>
            </a:r>
          </a:p>
          <a:p>
            <a:pPr fontAlgn="base">
              <a:buFont typeface="+mj-lt"/>
              <a:buAutoNum type="arabicPeriod"/>
            </a:pPr>
            <a:r>
              <a:rPr lang="ru-RU" sz="2000" b="1" dirty="0"/>
              <a:t> Определение работников, которые несут ответственность за своевременную проверку безопасности рабочих условий; </a:t>
            </a:r>
          </a:p>
          <a:p>
            <a:pPr fontAlgn="base">
              <a:buFont typeface="+mj-lt"/>
              <a:buAutoNum type="arabicPeriod"/>
            </a:pPr>
            <a:r>
              <a:rPr lang="ru-RU" sz="2000" b="1" dirty="0"/>
              <a:t>Устранение обнаруженных недостатков.</a:t>
            </a:r>
          </a:p>
          <a:p>
            <a:pPr fontAlgn="base">
              <a:buFont typeface="+mj-lt"/>
              <a:buAutoNum type="arabicPeriod"/>
            </a:pPr>
            <a:endParaRPr lang="ru-RU" sz="2000" b="1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5DDD3DE1-1BBE-408C-B0B8-FA46DDFB6FA8}"/>
              </a:ext>
            </a:extLst>
          </p:cNvPr>
          <p:cNvSpPr/>
          <p:nvPr/>
        </p:nvSpPr>
        <p:spPr>
          <a:xfrm>
            <a:off x="361769" y="1004457"/>
            <a:ext cx="8420462" cy="1200329"/>
          </a:xfrm>
          <a:prstGeom prst="rect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555555"/>
                </a:solidFill>
              </a:rPr>
              <a:t>Трехступенчатый контроль по охране труда – это система мониторинга, состоящая из трех уровней (ступеней), позволяющая осуществлять непрерывное наблюдение за качеством охраны труда, обеспечением требований к безопасности рабочих мест, условиями трудовой деятельности работников и др.</a:t>
            </a:r>
            <a:endParaRPr lang="ru-RU" b="1" dirty="0"/>
          </a:p>
        </p:txBody>
      </p:sp>
      <p:pic>
        <p:nvPicPr>
          <p:cNvPr id="6146" name="Picture 2" descr="Что такое трехступенчатый контроль ">
            <a:extLst>
              <a:ext uri="{FF2B5EF4-FFF2-40B4-BE49-F238E27FC236}">
                <a16:creationId xmlns:a16="http://schemas.microsoft.com/office/drawing/2014/main" xmlns="" id="{194D4E87-6A11-4CC4-8497-F6CB2DC1CF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235"/>
          <a:stretch/>
        </p:blipFill>
        <p:spPr bwMode="auto">
          <a:xfrm>
            <a:off x="3709574" y="2914651"/>
            <a:ext cx="5890162" cy="2225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40329544"/>
      </p:ext>
    </p:extLst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4997D43-3A7E-471C-8299-E92CDE7B5A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4" y="150072"/>
            <a:ext cx="659877" cy="621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6A77BDD-69FE-4525-8929-3ACED5AA7F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161F6BD-0198-4BD7-A4F4-F18A170737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2358" t="36250"/>
          <a:stretch/>
        </p:blipFill>
        <p:spPr>
          <a:xfrm>
            <a:off x="7155702" y="3722914"/>
            <a:ext cx="1988299" cy="1420586"/>
          </a:xfrm>
          <a:prstGeom prst="rect">
            <a:avLst/>
          </a:prstGeom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6808881-F9BF-4CD8-B5DB-4E344E74E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2" name="AutoShape 4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05D3D1D0-844C-4B23-9AE2-B76F99FD2A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574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19823F0F-274D-474A-9428-77E7FFE62B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789A618D-44F7-42E9-983D-E9C4C3B635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26860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xmlns="" id="{B57598A6-F8B5-4C57-83BF-159521BABE67}"/>
              </a:ext>
            </a:extLst>
          </p:cNvPr>
          <p:cNvSpPr txBox="1">
            <a:spLocks noChangeArrowheads="1"/>
          </p:cNvSpPr>
          <p:nvPr/>
        </p:nvSpPr>
        <p:spPr>
          <a:xfrm>
            <a:off x="812434" y="1280328"/>
            <a:ext cx="8128732" cy="27110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ru-RU" sz="2400" b="1" dirty="0">
                <a:solidFill>
                  <a:srgbClr val="C00000"/>
                </a:solidFill>
              </a:rPr>
              <a:t>Первая ступень проводится ежедневно в начале рабочего </a:t>
            </a:r>
            <a:r>
              <a:rPr lang="ru-RU" sz="2400" b="1" dirty="0">
                <a:solidFill>
                  <a:schemeClr val="tx1"/>
                </a:solidFill>
              </a:rPr>
              <a:t>дня (смены), а при необходимости (работы с повышенной опасностью, многосменная работа и др.) в течение рабочего дня.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xmlns="" id="{0D023E81-0B3D-46C3-B463-DF031E91DFDA}"/>
              </a:ext>
            </a:extLst>
          </p:cNvPr>
          <p:cNvSpPr txBox="1">
            <a:spLocks noChangeArrowheads="1"/>
          </p:cNvSpPr>
          <p:nvPr/>
        </p:nvSpPr>
        <p:spPr>
          <a:xfrm>
            <a:off x="1122219" y="342447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ПРОВЕДЕНИЯ ТРЕХСТУПЕНЧАТОГО КОНТРОЛЯ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СОСТОЯНИЕМ ОХРАНЫ ТРУДА</a:t>
            </a:r>
          </a:p>
        </p:txBody>
      </p:sp>
      <p:pic>
        <p:nvPicPr>
          <p:cNvPr id="14" name="Picture 2" descr="Энерго Запад работает без выходных">
            <a:extLst>
              <a:ext uri="{FF2B5EF4-FFF2-40B4-BE49-F238E27FC236}">
                <a16:creationId xmlns:a16="http://schemas.microsoft.com/office/drawing/2014/main" xmlns="" id="{D443B918-17E1-43AB-ABDE-688BB5C3A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9565" y="2718564"/>
            <a:ext cx="7526215" cy="2449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36586093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4997D43-3A7E-471C-8299-E92CDE7B5A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4" y="150072"/>
            <a:ext cx="659877" cy="621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6A77BDD-69FE-4525-8929-3ACED5AA7F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161F6BD-0198-4BD7-A4F4-F18A170737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2358" t="36250"/>
          <a:stretch/>
        </p:blipFill>
        <p:spPr>
          <a:xfrm>
            <a:off x="7089645" y="3732855"/>
            <a:ext cx="1988299" cy="1420586"/>
          </a:xfrm>
          <a:prstGeom prst="rect">
            <a:avLst/>
          </a:prstGeom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6808881-F9BF-4CD8-B5DB-4E344E74E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2" name="AutoShape 4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05D3D1D0-844C-4B23-9AE2-B76F99FD2A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574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19823F0F-274D-474A-9428-77E7FFE62B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789A618D-44F7-42E9-983D-E9C4C3B635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26860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xmlns="" id="{D816AB3B-DEC6-47F0-B482-AB46803F2DD5}"/>
              </a:ext>
            </a:extLst>
          </p:cNvPr>
          <p:cNvSpPr txBox="1">
            <a:spLocks noChangeArrowheads="1"/>
          </p:cNvSpPr>
          <p:nvPr/>
        </p:nvSpPr>
        <p:spPr>
          <a:xfrm>
            <a:off x="142844" y="971346"/>
            <a:ext cx="8786874" cy="2865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ru-RU" sz="2400" b="1" u="sng" dirty="0">
                <a:solidFill>
                  <a:srgbClr val="C00000"/>
                </a:solidFill>
              </a:rPr>
              <a:t>ВТОРАЯ СТУПЕНЬ</a:t>
            </a:r>
          </a:p>
          <a:p>
            <a:pPr>
              <a:buFontTx/>
              <a:buNone/>
            </a:pPr>
            <a:r>
              <a:rPr lang="ru-RU" sz="2400" b="1" dirty="0">
                <a:solidFill>
                  <a:schemeClr val="tx1"/>
                </a:solidFill>
              </a:rPr>
              <a:t>Вторая ступень контроля проводится </a:t>
            </a:r>
            <a:r>
              <a:rPr lang="ru-RU" sz="2400" b="1" dirty="0">
                <a:solidFill>
                  <a:srgbClr val="C00000"/>
                </a:solidFill>
              </a:rPr>
              <a:t>ежедекадно</a:t>
            </a:r>
            <a:r>
              <a:rPr lang="ru-RU" sz="2400" b="1" dirty="0"/>
              <a:t> </a:t>
            </a:r>
            <a:r>
              <a:rPr lang="ru-RU" sz="2400" b="1" dirty="0">
                <a:solidFill>
                  <a:schemeClr val="tx1"/>
                </a:solidFill>
              </a:rPr>
              <a:t>комиссией под председательством руководителя подразделения предприятия с участием уполномоченного (доверенного) лица трудового коллектива. В состав комиссии входят руководители технических служб подразделения, представитель службы охраны труда предприятия</a:t>
            </a:r>
          </a:p>
        </p:txBody>
      </p:sp>
      <p:pic>
        <p:nvPicPr>
          <p:cNvPr id="1026" name="Picture 2" descr="совещание значок вектор, встреча клипарт, иконки встречи, Конференция PNG  картинки и пнг рисунок для бесплатной загрузки">
            <a:extLst>
              <a:ext uri="{FF2B5EF4-FFF2-40B4-BE49-F238E27FC236}">
                <a16:creationId xmlns:a16="http://schemas.microsoft.com/office/drawing/2014/main" xmlns="" id="{671F76E8-D84E-4E84-9911-6B2F64509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31539" y="2919624"/>
            <a:ext cx="3808021" cy="2856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4CDCE479-9543-40B6-BCD9-2E609FD63841}"/>
              </a:ext>
            </a:extLst>
          </p:cNvPr>
          <p:cNvSpPr txBox="1">
            <a:spLocks noChangeArrowheads="1"/>
          </p:cNvSpPr>
          <p:nvPr/>
        </p:nvSpPr>
        <p:spPr>
          <a:xfrm>
            <a:off x="1122219" y="342447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ПРОВЕДЕНИЯ ТРЕХСТУПЕНЧАТОГО КОНТРОЛЯ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СОСТОЯНИЕМ ОХРАНЫ ТРУДА</a:t>
            </a:r>
          </a:p>
        </p:txBody>
      </p:sp>
    </p:spTree>
    <p:extLst>
      <p:ext uri="{BB962C8B-B14F-4D97-AF65-F5344CB8AC3E}">
        <p14:creationId xmlns:p14="http://schemas.microsoft.com/office/powerpoint/2010/main" xmlns="" val="2751404023"/>
      </p:ext>
    </p:extLst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4997D43-3A7E-471C-8299-E92CDE7B5A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4" y="150072"/>
            <a:ext cx="659877" cy="621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6A77BDD-69FE-4525-8929-3ACED5AA7F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161F6BD-0198-4BD7-A4F4-F18A170737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2358" t="36250"/>
          <a:stretch/>
        </p:blipFill>
        <p:spPr>
          <a:xfrm>
            <a:off x="7155702" y="3722914"/>
            <a:ext cx="1988299" cy="1420586"/>
          </a:xfrm>
          <a:prstGeom prst="rect">
            <a:avLst/>
          </a:prstGeom>
        </p:spPr>
      </p:pic>
      <p:sp>
        <p:nvSpPr>
          <p:cNvPr id="2" name="AutoShape 4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05D3D1D0-844C-4B23-9AE2-B76F99FD2A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574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19823F0F-274D-474A-9428-77E7FFE62B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789A618D-44F7-42E9-983D-E9C4C3B635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26860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817E957-284C-4DD6-916A-2928094E1093}"/>
              </a:ext>
            </a:extLst>
          </p:cNvPr>
          <p:cNvSpPr txBox="1">
            <a:spLocks/>
          </p:cNvSpPr>
          <p:nvPr/>
        </p:nvSpPr>
        <p:spPr>
          <a:xfrm>
            <a:off x="6228184" y="1167594"/>
            <a:ext cx="2376264" cy="3877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                                                                        </a:t>
            </a:r>
            <a:r>
              <a:rPr lang="ru-RU" sz="3700" b="1" dirty="0">
                <a:ln w="11430">
                  <a:solidFill>
                    <a:srgbClr val="4BACC6">
                      <a:lumMod val="75000"/>
                    </a:srgbClr>
                  </a:solidFill>
                </a:ln>
                <a:solidFill>
                  <a:srgbClr val="4BACC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700" b="1" dirty="0">
                <a:ln w="11430">
                  <a:solidFill>
                    <a:srgbClr val="4BACC6">
                      <a:lumMod val="75000"/>
                    </a:srgbClr>
                  </a:solidFill>
                </a:ln>
                <a:solidFill>
                  <a:srgbClr val="4BACC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3700" b="1" dirty="0">
              <a:ln w="11430">
                <a:solidFill>
                  <a:srgbClr val="4BACC6">
                    <a:lumMod val="75000"/>
                  </a:srgbClr>
                </a:solidFill>
              </a:ln>
              <a:solidFill>
                <a:srgbClr val="4BACC6">
                  <a:lumMod val="75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Номер слайда 1">
            <a:extLst>
              <a:ext uri="{FF2B5EF4-FFF2-40B4-BE49-F238E27FC236}">
                <a16:creationId xmlns:a16="http://schemas.microsoft.com/office/drawing/2014/main" xmlns="" id="{1F994434-A6EA-47C3-A0F0-F5F9E53EF724}"/>
              </a:ext>
            </a:extLst>
          </p:cNvPr>
          <p:cNvSpPr txBox="1">
            <a:spLocks/>
          </p:cNvSpPr>
          <p:nvPr/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2570F2-E200-4629-A09A-B32E2C0D788B}" type="slidenum">
              <a:rPr lang="uk-UA" smtClean="0"/>
              <a:pPr/>
              <a:t>15</a:t>
            </a:fld>
            <a:endParaRPr lang="uk-UA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xmlns="" id="{385E1E27-15BA-49C0-8926-E4E6BADA8674}"/>
              </a:ext>
            </a:extLst>
          </p:cNvPr>
          <p:cNvSpPr txBox="1">
            <a:spLocks noChangeArrowheads="1"/>
          </p:cNvSpPr>
          <p:nvPr/>
        </p:nvSpPr>
        <p:spPr>
          <a:xfrm>
            <a:off x="754043" y="1149353"/>
            <a:ext cx="8343559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r>
              <a:rPr lang="ru-RU" sz="2000" b="1" u="sng" dirty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ТРЕТЬЯ СТУПЕНЬ</a:t>
            </a:r>
            <a:endParaRPr lang="en-US" sz="2000" b="1" u="sng" dirty="0">
              <a:ln w="1905">
                <a:solidFill>
                  <a:srgbClr val="FF0000"/>
                </a:solidFill>
              </a:ln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FontTx/>
              <a:buNone/>
            </a:pPr>
            <a:r>
              <a:rPr lang="ru-RU" sz="2000" b="1" dirty="0">
                <a:solidFill>
                  <a:schemeClr val="tx1"/>
                </a:solidFill>
              </a:rPr>
              <a:t>Третья ступень контроля проводится </a:t>
            </a:r>
            <a:r>
              <a:rPr lang="ru-RU" sz="2000" b="1" dirty="0">
                <a:solidFill>
                  <a:srgbClr val="C00000"/>
                </a:solidFill>
              </a:rPr>
              <a:t>комиссией, возглавляемой руководителем предприятия, с участием председателя профсоюзного комитета. </a:t>
            </a:r>
            <a:r>
              <a:rPr lang="ru-RU" sz="2000" b="1" dirty="0">
                <a:solidFill>
                  <a:schemeClr val="tx1"/>
                </a:solidFill>
              </a:rPr>
              <a:t>Состав комиссии утверждается приказом руководителя предприятия, в которую включаются: главные специалисты, руководители технических служб, председатель совместного комитета (комиссии) по охране труда предприятия, руководитель службы охраны труда. Для участия в работе комиссии могут приглашаться представители </a:t>
            </a:r>
            <a:r>
              <a:rPr lang="ru-RU" sz="2000" b="1" dirty="0" err="1">
                <a:solidFill>
                  <a:schemeClr val="tx1"/>
                </a:solidFill>
              </a:rPr>
              <a:t>госпожнадзора</a:t>
            </a:r>
            <a:r>
              <a:rPr lang="ru-RU" sz="2000" b="1" dirty="0">
                <a:solidFill>
                  <a:schemeClr val="tx1"/>
                </a:solidFill>
              </a:rPr>
              <a:t>, медицинской службы, государственной инспекции труда</a:t>
            </a:r>
          </a:p>
        </p:txBody>
      </p:sp>
      <p:pic>
        <p:nvPicPr>
          <p:cNvPr id="3074" name="Picture 2" descr="Quality Check in Chennai | ID: 8942502412">
            <a:extLst>
              <a:ext uri="{FF2B5EF4-FFF2-40B4-BE49-F238E27FC236}">
                <a16:creationId xmlns:a16="http://schemas.microsoft.com/office/drawing/2014/main" xmlns="" id="{78C67E2F-AA0C-4605-AC0D-7F137781F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086" y="4071947"/>
            <a:ext cx="2857474" cy="1071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">
            <a:extLst>
              <a:ext uri="{FF2B5EF4-FFF2-40B4-BE49-F238E27FC236}">
                <a16:creationId xmlns:a16="http://schemas.microsoft.com/office/drawing/2014/main" xmlns="" id="{8D2E794D-1756-40BF-9DA9-07994D960DBA}"/>
              </a:ext>
            </a:extLst>
          </p:cNvPr>
          <p:cNvSpPr txBox="1">
            <a:spLocks noChangeArrowheads="1"/>
          </p:cNvSpPr>
          <p:nvPr/>
        </p:nvSpPr>
        <p:spPr>
          <a:xfrm>
            <a:off x="1098773" y="474644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ПРОВЕДЕНИЯ ТРЕХСТУПЕНЧАТОГО КОНТРОЛЯ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СОСТОЯНИЕМ ОХРАНЫ ТРУДА</a:t>
            </a:r>
          </a:p>
        </p:txBody>
      </p:sp>
    </p:spTree>
    <p:extLst>
      <p:ext uri="{BB962C8B-B14F-4D97-AF65-F5344CB8AC3E}">
        <p14:creationId xmlns:p14="http://schemas.microsoft.com/office/powerpoint/2010/main" xmlns="" val="988552479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4997D43-3A7E-471C-8299-E92CDE7B5A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4" y="150072"/>
            <a:ext cx="659877" cy="621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6A77BDD-69FE-4525-8929-3ACED5AA7F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161F6BD-0198-4BD7-A4F4-F18A170737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2358" t="36250"/>
          <a:stretch/>
        </p:blipFill>
        <p:spPr>
          <a:xfrm>
            <a:off x="7155702" y="3722914"/>
            <a:ext cx="1988299" cy="1420586"/>
          </a:xfrm>
          <a:prstGeom prst="rect">
            <a:avLst/>
          </a:prstGeom>
        </p:spPr>
      </p:pic>
      <p:sp>
        <p:nvSpPr>
          <p:cNvPr id="2" name="AutoShape 4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05D3D1D0-844C-4B23-9AE2-B76F99FD2A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574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19823F0F-274D-474A-9428-77E7FFE62B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Государственная инспекция труда в городе Санкт-Петербурге">
            <a:extLst>
              <a:ext uri="{FF2B5EF4-FFF2-40B4-BE49-F238E27FC236}">
                <a16:creationId xmlns:a16="http://schemas.microsoft.com/office/drawing/2014/main" xmlns="" id="{789A618D-44F7-42E9-983D-E9C4C3B635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268605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817E957-284C-4DD6-916A-2928094E1093}"/>
              </a:ext>
            </a:extLst>
          </p:cNvPr>
          <p:cNvSpPr txBox="1">
            <a:spLocks/>
          </p:cNvSpPr>
          <p:nvPr/>
        </p:nvSpPr>
        <p:spPr>
          <a:xfrm>
            <a:off x="6228184" y="1167594"/>
            <a:ext cx="2376264" cy="3877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                                                                        </a:t>
            </a:r>
            <a:r>
              <a:rPr lang="ru-RU" sz="3700" b="1" dirty="0">
                <a:ln w="11430">
                  <a:solidFill>
                    <a:srgbClr val="4BACC6">
                      <a:lumMod val="75000"/>
                    </a:srgbClr>
                  </a:solidFill>
                </a:ln>
                <a:solidFill>
                  <a:srgbClr val="4BACC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700" b="1" dirty="0">
                <a:ln w="11430">
                  <a:solidFill>
                    <a:srgbClr val="4BACC6">
                      <a:lumMod val="75000"/>
                    </a:srgbClr>
                  </a:solidFill>
                </a:ln>
                <a:solidFill>
                  <a:srgbClr val="4BACC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3700" b="1" dirty="0">
              <a:ln w="11430">
                <a:solidFill>
                  <a:srgbClr val="4BACC6">
                    <a:lumMod val="75000"/>
                  </a:srgbClr>
                </a:solidFill>
              </a:ln>
              <a:solidFill>
                <a:srgbClr val="4BACC6">
                  <a:lumMod val="75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Номер слайда 1">
            <a:extLst>
              <a:ext uri="{FF2B5EF4-FFF2-40B4-BE49-F238E27FC236}">
                <a16:creationId xmlns:a16="http://schemas.microsoft.com/office/drawing/2014/main" xmlns="" id="{1F994434-A6EA-47C3-A0F0-F5F9E53EF724}"/>
              </a:ext>
            </a:extLst>
          </p:cNvPr>
          <p:cNvSpPr txBox="1">
            <a:spLocks/>
          </p:cNvSpPr>
          <p:nvPr/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2570F2-E200-4629-A09A-B32E2C0D788B}" type="slidenum">
              <a:rPr lang="uk-UA" smtClean="0"/>
              <a:pPr/>
              <a:t>16</a:t>
            </a:fld>
            <a:endParaRPr lang="uk-UA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xmlns="" id="{635B2FF6-92F1-4EA8-9BB9-F12873F05D12}"/>
              </a:ext>
            </a:extLst>
          </p:cNvPr>
          <p:cNvSpPr txBox="1">
            <a:spLocks noChangeArrowheads="1"/>
          </p:cNvSpPr>
          <p:nvPr/>
        </p:nvSpPr>
        <p:spPr>
          <a:xfrm>
            <a:off x="1943100" y="293638"/>
            <a:ext cx="6172200" cy="178147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r>
              <a:rPr lang="ru-RU" sz="1800" b="1" dirty="0"/>
              <a:t>   ФОРМА ЖУРНАЛА</a:t>
            </a:r>
          </a:p>
          <a:p>
            <a:pPr algn="ctr">
              <a:buFontTx/>
              <a:buNone/>
            </a:pPr>
            <a:r>
              <a:rPr lang="ru-RU" sz="1800" b="1" dirty="0"/>
              <a:t>ПЕРВОЙ И ВТОРОЙ СТУПЕНЕЙ ТРЕХСТУПЕНЧАТОГО</a:t>
            </a:r>
          </a:p>
          <a:p>
            <a:pPr algn="ctr">
              <a:buFontTx/>
              <a:buNone/>
            </a:pPr>
            <a:r>
              <a:rPr lang="ru-RU" sz="1800" b="1" dirty="0"/>
              <a:t> КОНТРОЛЯ ЗА СОСТОЯНИЕМ ОХРАНЫ ТРУДА</a:t>
            </a:r>
          </a:p>
        </p:txBody>
      </p:sp>
      <p:pic>
        <p:nvPicPr>
          <p:cNvPr id="9220" name="Picture 4" descr="Трехступенчатый контроль по охране труда">
            <a:extLst>
              <a:ext uri="{FF2B5EF4-FFF2-40B4-BE49-F238E27FC236}">
                <a16:creationId xmlns:a16="http://schemas.microsoft.com/office/drawing/2014/main" xmlns="" id="{6CEBAF8E-57BA-4316-A366-CA3366ACF4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3" t="-402" r="3189" b="8682"/>
          <a:stretch/>
        </p:blipFill>
        <p:spPr bwMode="auto">
          <a:xfrm>
            <a:off x="926124" y="1420586"/>
            <a:ext cx="7760677" cy="286629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6639032"/>
      </p:ext>
    </p:extLst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1257E0B-8A61-4EA1-92B5-051FBFE7B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55" y="150072"/>
            <a:ext cx="659877" cy="621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27342F5-9A09-4A7C-882A-33D92B96A0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31" y="150072"/>
            <a:ext cx="936000" cy="702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5EE5A74-0B99-424F-BE81-A6AB9546032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62358" t="36250"/>
          <a:stretch/>
        </p:blipFill>
        <p:spPr>
          <a:xfrm>
            <a:off x="6868988" y="3518065"/>
            <a:ext cx="2275013" cy="1625435"/>
          </a:xfrm>
          <a:prstGeom prst="rect">
            <a:avLst/>
          </a:prstGeom>
        </p:spPr>
      </p:pic>
      <p:pic>
        <p:nvPicPr>
          <p:cNvPr id="8" name="Picture 6" descr="F:\и снова\может пригодится\figure-podium-speaking.jpg">
            <a:extLst>
              <a:ext uri="{FF2B5EF4-FFF2-40B4-BE49-F238E27FC236}">
                <a16:creationId xmlns:a16="http://schemas.microsoft.com/office/drawing/2014/main" xmlns="" id="{03E2F95B-8CE9-4C07-8C56-731A338AB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-45813" y="2144871"/>
            <a:ext cx="2782887" cy="2742010"/>
          </a:xfrm>
          <a:prstGeom prst="rect">
            <a:avLst/>
          </a:prstGeom>
          <a:noFill/>
          <a:ln>
            <a:noFill/>
          </a:ln>
          <a:effectLst>
            <a:softEdge rad="0"/>
          </a:effec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CF278B2D-BE72-4A38-B048-99E40A071155}"/>
              </a:ext>
            </a:extLst>
          </p:cNvPr>
          <p:cNvSpPr/>
          <p:nvPr/>
        </p:nvSpPr>
        <p:spPr>
          <a:xfrm>
            <a:off x="1813631" y="1071264"/>
            <a:ext cx="6336704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3300"/>
                </a:solidFill>
                <a:latin typeface="Arial" charset="0"/>
                <a:cs typeface="Arial" charset="0"/>
              </a:rPr>
              <a:t> </a:t>
            </a:r>
            <a:r>
              <a:rPr lang="ru-RU" sz="4000" b="1" dirty="0">
                <a:ln w="10541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Спасибо за внимание!</a:t>
            </a:r>
            <a:endParaRPr lang="ru-RU" sz="3600" b="1" dirty="0">
              <a:ln w="10541" cmpd="sng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3777152-FB5E-42D6-8561-03E469347C72}"/>
              </a:ext>
            </a:extLst>
          </p:cNvPr>
          <p:cNvSpPr txBox="1"/>
          <p:nvPr/>
        </p:nvSpPr>
        <p:spPr>
          <a:xfrm>
            <a:off x="2337670" y="2363915"/>
            <a:ext cx="52886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Работы Вам без травм и аварий!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2B4476A0-8710-462A-85E0-42F5768AE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3E0F9-9AB8-42A6-A81D-26E92BF03D04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55435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506</Words>
  <PresentationFormat>Экран (16:9)</PresentationFormat>
  <Paragraphs>74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общая </dc:title>
  <dc:creator>Пользователь</dc:creator>
  <cp:lastModifiedBy>UseR7</cp:lastModifiedBy>
  <cp:revision>23</cp:revision>
  <dcterms:created xsi:type="dcterms:W3CDTF">2022-03-22T06:34:24Z</dcterms:created>
  <dcterms:modified xsi:type="dcterms:W3CDTF">2022-04-08T08:56:11Z</dcterms:modified>
</cp:coreProperties>
</file>